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9" r:id="rId3"/>
    <p:sldId id="270" r:id="rId4"/>
    <p:sldId id="272" r:id="rId5"/>
    <p:sldId id="273" r:id="rId6"/>
    <p:sldId id="274" r:id="rId7"/>
    <p:sldId id="271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75" r:id="rId18"/>
    <p:sldId id="276" r:id="rId19"/>
    <p:sldId id="26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6"/>
    <p:restoredTop sz="94679"/>
  </p:normalViewPr>
  <p:slideViewPr>
    <p:cSldViewPr snapToGrid="0" snapToObjects="1">
      <p:cViewPr varScale="1">
        <p:scale>
          <a:sx n="89" d="100"/>
          <a:sy n="89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F1AF8-18C9-6B41-80B9-5803F2C02F13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8F61A-3756-8F47-A939-7025159FD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67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E99E-6CDE-0945-8EA2-2F351A602D0D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6290F-95E1-084E-BE33-5030BA1A83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9188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38199" y="1122363"/>
            <a:ext cx="9720715" cy="238760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5400" spc="3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3690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9387" y="6441610"/>
            <a:ext cx="2953228" cy="1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1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>
            <a:lvl1pPr marL="0" indent="0">
              <a:lnSpc>
                <a:spcPct val="150000"/>
              </a:lnSpc>
              <a:buFontTx/>
              <a:buNone/>
              <a:defRPr/>
            </a:lvl1pPr>
            <a:lvl2pPr marL="457200" indent="0">
              <a:lnSpc>
                <a:spcPct val="150000"/>
              </a:lnSpc>
              <a:buFontTx/>
              <a:buNone/>
              <a:defRPr/>
            </a:lvl2pPr>
            <a:lvl3pPr marL="914400" indent="0">
              <a:lnSpc>
                <a:spcPct val="150000"/>
              </a:lnSpc>
              <a:buFontTx/>
              <a:buNone/>
              <a:defRPr/>
            </a:lvl3pPr>
            <a:lvl4pPr marL="1371600" indent="0">
              <a:lnSpc>
                <a:spcPct val="150000"/>
              </a:lnSpc>
              <a:buFontTx/>
              <a:buNone/>
              <a:defRPr/>
            </a:lvl4pPr>
            <a:lvl5pPr marL="1828800" indent="0">
              <a:lnSpc>
                <a:spcPct val="150000"/>
              </a:lnSpc>
              <a:buFontTx/>
              <a:buNone/>
              <a:defRPr/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34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17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4628949" cy="1325563"/>
          </a:xfrm>
        </p:spPr>
        <p:txBody>
          <a:bodyPr>
            <a:normAutofit/>
          </a:bodyPr>
          <a:lstStyle>
            <a:lvl1pPr>
              <a:defRPr sz="4000" spc="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9387" y="6441610"/>
            <a:ext cx="2953228" cy="1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1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8705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1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1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3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182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4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3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37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9788" y="1646859"/>
            <a:ext cx="6256751" cy="16002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idx="1"/>
          </p:nvPr>
        </p:nvSpPr>
        <p:spPr>
          <a:xfrm>
            <a:off x="7732642" y="735497"/>
            <a:ext cx="3622745" cy="512555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3424237"/>
            <a:ext cx="6256751" cy="19411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795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A1A3934-BF91-4F4B-BAD6-C2B4A25EEA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9387" y="6441610"/>
            <a:ext cx="2953228" cy="1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ICASSP2020</a:t>
            </a:r>
            <a:r>
              <a:rPr kumimoji="1" lang="zh-CN" altLang="en-US" dirty="0"/>
              <a:t>基于盲源分离理论框架的语音增强前沿综述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纳跃</a:t>
            </a:r>
            <a:r>
              <a:rPr kumimoji="1" lang="zh-CN" altLang="en-US" dirty="0" smtClean="0"/>
              <a:t>跃，王子腾，刘章，李韵，田彪，付强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7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ICA</a:t>
            </a:r>
            <a:r>
              <a:rPr lang="zh-CN" altLang="en-US" dirty="0" smtClean="0"/>
              <a:t>框架解决回声消除问题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8362" y="1825626"/>
            <a:ext cx="5085438" cy="4463032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回声消除问题也可以写为瞬时</a:t>
            </a:r>
            <a:r>
              <a:rPr lang="en-US" altLang="zh-CN" dirty="0" smtClean="0"/>
              <a:t>ICA</a:t>
            </a:r>
            <a:r>
              <a:rPr lang="zh-CN" altLang="en-US" dirty="0" smtClean="0"/>
              <a:t>中混合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分离的形式，所以可以套用相应的方法求解。</a:t>
            </a:r>
            <a:endParaRPr lang="en-US" altLang="zh-CN" dirty="0" smtClean="0"/>
          </a:p>
          <a:p>
            <a:r>
              <a:rPr lang="zh-CN" altLang="en-US" dirty="0" smtClean="0"/>
              <a:t>与盲源分离中的</a:t>
            </a:r>
            <a:r>
              <a:rPr lang="en-US" altLang="zh-CN" dirty="0" smtClean="0"/>
              <a:t>ICA</a:t>
            </a:r>
            <a:r>
              <a:rPr lang="zh-CN" altLang="en-US" dirty="0" smtClean="0"/>
              <a:t>不同，回声消除中的混合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分离矩阵具有更特殊的形式。</a:t>
            </a:r>
            <a:endParaRPr lang="en-US" altLang="zh-CN" dirty="0" smtClean="0"/>
          </a:p>
          <a:p>
            <a:r>
              <a:rPr lang="zh-CN" altLang="en-US" dirty="0" smtClean="0"/>
              <a:t>传统回声消除中，对近端信号没有明确建模，通常被当做误差项。所以通常还需要双讲检测或自适应迭代步长等措施。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ICA</a:t>
            </a:r>
            <a:r>
              <a:rPr lang="zh-CN" altLang="en-US" dirty="0" smtClean="0"/>
              <a:t>的理论框架中，近端信号建模为一个独立成分，所以其信号模型本身就具有全双工性质。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7248" y="2566581"/>
            <a:ext cx="25454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混合模型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07698" y="2068708"/>
                <a:ext cx="19145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8" y="2068708"/>
                <a:ext cx="191456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07698" y="2413579"/>
                <a:ext cx="1936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⋯,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8" y="2413579"/>
                <a:ext cx="193668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09897" y="3331403"/>
                <a:ext cx="1972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⋯,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97" y="3331403"/>
                <a:ext cx="197259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59863" y="4373586"/>
                <a:ext cx="1952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63" y="4373586"/>
                <a:ext cx="195258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9672" r="-2585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59863" y="4847680"/>
                <a:ext cx="1980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⋯, 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63" y="4847680"/>
                <a:ext cx="198079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/>
          <p:cNvSpPr/>
          <p:nvPr/>
        </p:nvSpPr>
        <p:spPr>
          <a:xfrm>
            <a:off x="838200" y="2065815"/>
            <a:ext cx="483079" cy="186330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54486" y="2979515"/>
            <a:ext cx="4382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近端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6193" y="2973414"/>
            <a:ext cx="4382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参考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17686" y="3799194"/>
            <a:ext cx="931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麦克风信号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7248" y="4645549"/>
            <a:ext cx="25454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分离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838200" y="4328542"/>
            <a:ext cx="483079" cy="1495788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/>
          <p:cNvSpPr/>
          <p:nvPr/>
        </p:nvSpPr>
        <p:spPr>
          <a:xfrm rot="16200000">
            <a:off x="2330058" y="2437901"/>
            <a:ext cx="125601" cy="773840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endCxn id="14" idx="0"/>
          </p:cNvCxnSpPr>
          <p:nvPr/>
        </p:nvCxnSpPr>
        <p:spPr>
          <a:xfrm>
            <a:off x="1873600" y="2782911"/>
            <a:ext cx="0" cy="196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7" idx="0"/>
          </p:cNvCxnSpPr>
          <p:nvPr/>
        </p:nvCxnSpPr>
        <p:spPr>
          <a:xfrm>
            <a:off x="1883514" y="3652782"/>
            <a:ext cx="0" cy="14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07772" y="5399601"/>
            <a:ext cx="931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输出信号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箭头连接符 27"/>
          <p:cNvCxnSpPr>
            <a:endCxn id="26" idx="0"/>
          </p:cNvCxnSpPr>
          <p:nvPr/>
        </p:nvCxnSpPr>
        <p:spPr>
          <a:xfrm>
            <a:off x="1873600" y="5217012"/>
            <a:ext cx="0" cy="1825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705815" y="2482007"/>
                <a:ext cx="2111412" cy="560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, ⋯, 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15" y="2482007"/>
                <a:ext cx="2111412" cy="5600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3655926" y="2898742"/>
            <a:ext cx="4382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混合矩阵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左大括号 33"/>
          <p:cNvSpPr/>
          <p:nvPr/>
        </p:nvSpPr>
        <p:spPr>
          <a:xfrm rot="5400000">
            <a:off x="5080060" y="2039594"/>
            <a:ext cx="164155" cy="850389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809862" y="2062277"/>
            <a:ext cx="7308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回声路径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55926" y="5084153"/>
            <a:ext cx="4382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分离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矩阵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左大括号 37"/>
          <p:cNvSpPr/>
          <p:nvPr/>
        </p:nvSpPr>
        <p:spPr>
          <a:xfrm rot="5400000">
            <a:off x="5080060" y="4225005"/>
            <a:ext cx="164155" cy="850389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57379" y="4247688"/>
            <a:ext cx="11520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回声路径估计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05815" y="4714308"/>
                <a:ext cx="2111091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, ⋯, 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15" y="4714308"/>
                <a:ext cx="2111091" cy="5852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0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AuxICA</a:t>
            </a:r>
            <a:r>
              <a:rPr lang="zh-CN" altLang="en-US" dirty="0" smtClean="0"/>
              <a:t>求解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73989" y="2907435"/>
                <a:ext cx="3824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2907435"/>
                <a:ext cx="382495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19672" r="-12919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3989" y="3276767"/>
                <a:ext cx="25340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3276767"/>
                <a:ext cx="2534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28333" r="-17108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3989" y="3638224"/>
                <a:ext cx="2652456" cy="411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3638224"/>
                <a:ext cx="2652456" cy="411972"/>
              </a:xfrm>
              <a:prstGeom prst="rect">
                <a:avLst/>
              </a:prstGeom>
              <a:blipFill rotWithShape="0">
                <a:blip r:embed="rId4"/>
                <a:stretch>
                  <a:fillRect t="-111940" r="-11954" b="-144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73989" y="4536686"/>
                <a:ext cx="2946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4536686"/>
                <a:ext cx="29462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9672" r="-20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3989" y="4910234"/>
                <a:ext cx="1188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type m:val="li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4910234"/>
                <a:ext cx="118808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393" r="-3247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73989" y="5310115"/>
                <a:ext cx="2922530" cy="373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 ⋯, 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" y="5310115"/>
                <a:ext cx="2922530" cy="373307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45412" y="2972978"/>
            <a:ext cx="52857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更新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加权协方差矩阵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411" y="4784901"/>
            <a:ext cx="52857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更新分离矩阵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39" y="2358330"/>
            <a:ext cx="1345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原版</a:t>
            </a:r>
            <a:r>
              <a:rPr lang="en-US" altLang="zh-CN" sz="14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AuxICA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778161" y="2358330"/>
                <a:ext cx="2652477" cy="435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利用分离矩阵的特殊结构进行化简，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</m:t>
                    </m:r>
                  </m:oMath>
                </a14:m>
                <a:r>
                  <a:rPr lang="zh-CN" altLang="en-US" sz="1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𝑩</m:t>
                        </m:r>
                      </m:e>
                      <m:sup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1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具有相同的结构</a:t>
                </a:r>
                <a:r>
                  <a:rPr lang="en-US" altLang="zh-CN" sz="1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endPara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61" y="2358330"/>
                <a:ext cx="2652477" cy="435697"/>
              </a:xfrm>
              <a:prstGeom prst="rect">
                <a:avLst/>
              </a:prstGeom>
              <a:blipFill rotWithShape="0">
                <a:blip r:embed="rId8"/>
                <a:stretch>
                  <a:fillRect l="-1149" t="-12676" r="-920" b="-2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35030" y="2907435"/>
                <a:ext cx="2946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30" y="2907435"/>
                <a:ext cx="294625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9672" r="-20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253130" y="3326921"/>
                <a:ext cx="2486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130" y="3326921"/>
                <a:ext cx="248651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253130" y="3746407"/>
                <a:ext cx="1360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130" y="3746407"/>
                <a:ext cx="13609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905105" y="2358330"/>
            <a:ext cx="26524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利用分块矩阵求逆进行化简：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982382" y="2819719"/>
                <a:ext cx="1672253" cy="641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382" y="2819719"/>
                <a:ext cx="1672253" cy="6417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545065" y="3715635"/>
                <a:ext cx="4546886" cy="1496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p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p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zh-CN" alt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𝐻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p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zh-CN" altLang="en-US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𝐻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065" y="3715635"/>
                <a:ext cx="4546886" cy="149662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657739" y="5461719"/>
                <a:ext cx="31472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739" y="5461719"/>
                <a:ext cx="3147208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19672" r="-1566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4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RLS</a:t>
            </a:r>
            <a:r>
              <a:rPr lang="zh-CN" altLang="en-US" dirty="0" smtClean="0"/>
              <a:t>算法 </a:t>
            </a:r>
            <a:r>
              <a:rPr lang="en-US" altLang="zh-CN" dirty="0"/>
              <a:t>V.S. </a:t>
            </a:r>
            <a:r>
              <a:rPr lang="en-US" altLang="zh-CN" dirty="0" err="1"/>
              <a:t>AuxICA</a:t>
            </a:r>
            <a:r>
              <a:rPr lang="zh-CN" altLang="en-US" dirty="0" smtClean="0"/>
              <a:t>回声消除算法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1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94735"/>
                <a:ext cx="10515600" cy="183353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zh-CN" altLang="en-US" dirty="0" smtClean="0"/>
                  <a:t>相当于加权</a:t>
                </a:r>
                <a:r>
                  <a:rPr lang="en-US" altLang="zh-CN" dirty="0" smtClean="0"/>
                  <a:t>RLS</a:t>
                </a:r>
                <a:r>
                  <a:rPr lang="zh-CN" altLang="en-US" dirty="0" smtClean="0"/>
                  <a:t>算法。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目标函数不同（最小均方误差 </a:t>
                </a:r>
                <a:r>
                  <a:rPr lang="en-US" altLang="zh-CN" dirty="0" err="1" smtClean="0"/>
                  <a:t>v.s</a:t>
                </a:r>
                <a:r>
                  <a:rPr lang="en-US" altLang="zh-CN" dirty="0" smtClean="0"/>
                  <a:t>. KL</a:t>
                </a:r>
                <a:r>
                  <a:rPr lang="zh-CN" altLang="en-US" dirty="0" smtClean="0"/>
                  <a:t>散度），优化方法不同（最小二乘法 </a:t>
                </a:r>
                <a:r>
                  <a:rPr lang="en-US" altLang="zh-CN" dirty="0" err="1" smtClean="0"/>
                  <a:t>v.s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基于辅助函数的方法），却得到相似的算法形式。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NLMS</a:t>
                </a:r>
                <a:r>
                  <a:rPr lang="zh-CN" altLang="en-US" dirty="0" smtClean="0"/>
                  <a:t>等自适应迭代步长方法对比，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dirty="0" smtClean="0"/>
                  <a:t>自适应迭代步长。因为</a:t>
                </a:r>
                <a:r>
                  <a:rPr lang="en-US" altLang="zh-CN" dirty="0" smtClean="0"/>
                  <a:t>RLS</a:t>
                </a:r>
                <a:r>
                  <a:rPr lang="zh-CN" altLang="en-US" dirty="0" smtClean="0"/>
                  <a:t>算法由最小二乘法导出，一步到达最优点，而自适应迭代步长适用于梯度下降法，若干步后在最优点处振荡。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94735"/>
                <a:ext cx="10515600" cy="1833531"/>
              </a:xfrm>
              <a:blipFill rotWithShape="0"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66504" y="2114281"/>
                <a:ext cx="41067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04" y="2114281"/>
                <a:ext cx="410676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21667" r="-11869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66504" y="2483613"/>
                <a:ext cx="40841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04" y="2483613"/>
                <a:ext cx="408413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9672" r="-12090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16792" y="2114281"/>
                <a:ext cx="3837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92" y="2114281"/>
                <a:ext cx="383778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21667" r="-13016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40196" y="2483613"/>
                <a:ext cx="3814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sSup>
                            <m:s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196" y="2483613"/>
                <a:ext cx="381437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9672" r="-13099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16792" y="2886434"/>
                <a:ext cx="25340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92" y="2886434"/>
                <a:ext cx="253402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26230" r="-17067" b="-188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16792" y="3222277"/>
                <a:ext cx="2652456" cy="411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92" y="3222277"/>
                <a:ext cx="2652456" cy="411972"/>
              </a:xfrm>
              <a:prstGeom prst="rect">
                <a:avLst/>
              </a:prstGeom>
              <a:blipFill rotWithShape="0">
                <a:blip r:embed="rId8"/>
                <a:stretch>
                  <a:fillRect t="-111940" r="-12184" b="-144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02992" y="4110076"/>
                <a:ext cx="31472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992" y="4110076"/>
                <a:ext cx="3147208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9672" r="-15891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187273" y="1835007"/>
            <a:ext cx="10814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RLS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回声消除</a:t>
            </a:r>
            <a:r>
              <a:rPr lang="en-US" altLang="zh-CN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71429" y="1835007"/>
            <a:ext cx="1318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AuxICA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回声消除</a:t>
            </a:r>
            <a:r>
              <a:rPr lang="en-US" altLang="zh-CN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200400" y="3071100"/>
            <a:ext cx="1595887" cy="948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392174" y="3717992"/>
            <a:ext cx="1017917" cy="30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回声消除与去混响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165066" y="1690688"/>
                <a:ext cx="7188734" cy="413364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zh-CN" dirty="0" smtClean="0"/>
                  <a:t>WPE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最小化麦克风信号与自身延时之间的加权预测误差。</a:t>
                </a:r>
                <a:endParaRPr lang="en-US" altLang="zh-CN" dirty="0"/>
              </a:p>
              <a:p>
                <a:r>
                  <a:rPr lang="zh-CN" altLang="en-US" dirty="0" smtClean="0"/>
                  <a:t>可以将麦克风信号的自身延时看作参考信号，套用回声消除的方法求解。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所以，类似于之前的回声消除，</a:t>
                </a:r>
                <a:r>
                  <a:rPr lang="en-US" altLang="zh-CN" dirty="0" err="1" smtClean="0"/>
                  <a:t>AuxICA</a:t>
                </a:r>
                <a:r>
                  <a:rPr lang="zh-CN" altLang="en-US" dirty="0" smtClean="0"/>
                  <a:t>算法也可以用于去混响。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WPE </a:t>
                </a:r>
                <a:r>
                  <a:rPr lang="en-US" altLang="zh-CN" dirty="0" err="1" smtClean="0"/>
                  <a:t>v.s</a:t>
                </a:r>
                <a:r>
                  <a:rPr lang="en-US" altLang="zh-CN" dirty="0" smtClean="0"/>
                  <a:t>. </a:t>
                </a:r>
                <a:r>
                  <a:rPr lang="en-US" altLang="zh-CN" dirty="0" err="1" smtClean="0"/>
                  <a:t>AuxICA</a:t>
                </a:r>
                <a:r>
                  <a:rPr lang="zh-CN" altLang="en-US" dirty="0" smtClean="0"/>
                  <a:t>去混响：加权形式不同，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𝑊𝑃𝐸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𝐴𝑢𝑥𝐼𝐶𝐴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d>
                          <m:dPr>
                            <m:end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zh-CN" altLang="en-US" dirty="0" smtClean="0"/>
                  <a:t>。非线性去相关，类似于最大化独立性。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5066" y="1690688"/>
                <a:ext cx="7188734" cy="4133642"/>
              </a:xfrm>
              <a:blipFill rotWithShape="0"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5189" y="1811431"/>
            <a:ext cx="572192" cy="5450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回声消除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910636" y="2993881"/>
            <a:ext cx="168223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728778" y="2356451"/>
            <a:ext cx="0" cy="637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76650" y="2823312"/>
            <a:ext cx="328570" cy="32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12" y="1977252"/>
            <a:ext cx="426757" cy="213378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3"/>
            <a:endCxn id="5" idx="1"/>
          </p:cNvCxnSpPr>
          <p:nvPr/>
        </p:nvCxnSpPr>
        <p:spPr>
          <a:xfrm>
            <a:off x="2015769" y="2083941"/>
            <a:ext cx="4394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</p:cNvCxnSpPr>
          <p:nvPr/>
        </p:nvCxnSpPr>
        <p:spPr>
          <a:xfrm>
            <a:off x="3027381" y="2083941"/>
            <a:ext cx="5654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5189" y="4378833"/>
            <a:ext cx="572192" cy="5450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去混响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728778" y="4923853"/>
            <a:ext cx="0" cy="637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12" y="4544654"/>
            <a:ext cx="426757" cy="213378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4" idx="3"/>
            <a:endCxn id="12" idx="1"/>
          </p:cNvCxnSpPr>
          <p:nvPr/>
        </p:nvCxnSpPr>
        <p:spPr>
          <a:xfrm>
            <a:off x="2015769" y="4651343"/>
            <a:ext cx="4394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</p:cNvCxnSpPr>
          <p:nvPr/>
        </p:nvCxnSpPr>
        <p:spPr>
          <a:xfrm>
            <a:off x="3027381" y="4651343"/>
            <a:ext cx="5654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092431" y="5315198"/>
            <a:ext cx="286096" cy="4796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延时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>
            <a:endCxn id="17" idx="0"/>
          </p:cNvCxnSpPr>
          <p:nvPr/>
        </p:nvCxnSpPr>
        <p:spPr>
          <a:xfrm>
            <a:off x="2235479" y="4651343"/>
            <a:ext cx="0" cy="6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3"/>
          </p:cNvCxnSpPr>
          <p:nvPr/>
        </p:nvCxnSpPr>
        <p:spPr>
          <a:xfrm flipV="1">
            <a:off x="2378527" y="5554998"/>
            <a:ext cx="350251" cy="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6679" y="1578635"/>
            <a:ext cx="4927121" cy="4245696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回声路径随机生成，长度</a:t>
            </a:r>
            <a:r>
              <a:rPr lang="en-US" altLang="zh-CN" dirty="0" smtClean="0"/>
              <a:t>16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秒处模拟回声路径突变，信回比</a:t>
            </a:r>
            <a:r>
              <a:rPr lang="en-US" altLang="zh-CN" dirty="0" smtClean="0"/>
              <a:t>-20dB</a:t>
            </a:r>
            <a:r>
              <a:rPr lang="zh-CN" altLang="en-US" dirty="0" smtClean="0"/>
              <a:t>，</a:t>
            </a:r>
            <a:r>
              <a:rPr lang="en-US" altLang="zh-CN" dirty="0"/>
              <a:t>M</a:t>
            </a:r>
            <a:r>
              <a:rPr lang="en-US" altLang="zh-CN" dirty="0" smtClean="0"/>
              <a:t>isalignment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PESQ</a:t>
            </a:r>
            <a:r>
              <a:rPr lang="zh-CN" altLang="en-US" dirty="0" smtClean="0"/>
              <a:t>评价指标。</a:t>
            </a:r>
            <a:endParaRPr lang="en-US" altLang="zh-CN" dirty="0" smtClean="0"/>
          </a:p>
          <a:p>
            <a:r>
              <a:rPr lang="en-US" altLang="zh-CN" dirty="0" err="1" smtClean="0"/>
              <a:t>AuxICA</a:t>
            </a:r>
            <a:r>
              <a:rPr lang="zh-CN" altLang="en-US" dirty="0" smtClean="0"/>
              <a:t>回声消除收敛速度较快。</a:t>
            </a:r>
            <a:endParaRPr lang="en-US" altLang="zh-CN" dirty="0" smtClean="0"/>
          </a:p>
          <a:p>
            <a:r>
              <a:rPr lang="en-US" altLang="zh-CN" dirty="0" smtClean="0"/>
              <a:t>NLMS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RLS</a:t>
            </a:r>
            <a:r>
              <a:rPr lang="zh-CN" altLang="en-US" dirty="0" smtClean="0"/>
              <a:t>方法在双讲处</a:t>
            </a:r>
            <a:r>
              <a:rPr lang="en-US" altLang="zh-CN" dirty="0" smtClean="0"/>
              <a:t>Misalignment</a:t>
            </a:r>
            <a:r>
              <a:rPr lang="zh-CN" altLang="en-US" dirty="0" smtClean="0"/>
              <a:t>降低，但</a:t>
            </a:r>
            <a:r>
              <a:rPr lang="en-US" altLang="zh-CN" dirty="0" err="1" smtClean="0"/>
              <a:t>AuxICA</a:t>
            </a:r>
            <a:r>
              <a:rPr lang="zh-CN" altLang="en-US" dirty="0" smtClean="0"/>
              <a:t>仍可保持性能，且其</a:t>
            </a:r>
            <a:r>
              <a:rPr lang="en-US" altLang="zh-CN" dirty="0" smtClean="0"/>
              <a:t>PESQ</a:t>
            </a:r>
            <a:r>
              <a:rPr lang="zh-CN" altLang="en-US" dirty="0" smtClean="0"/>
              <a:t>较高，说明其信号模型的全双工特性。</a:t>
            </a:r>
            <a:endParaRPr lang="en-US" altLang="zh-CN" dirty="0" smtClean="0"/>
          </a:p>
          <a:p>
            <a:r>
              <a:rPr lang="en-US" altLang="zh-CN" dirty="0" err="1" smtClean="0"/>
              <a:t>AuxICA</a:t>
            </a:r>
            <a:r>
              <a:rPr lang="zh-CN" altLang="en-US" dirty="0" smtClean="0"/>
              <a:t>对回声路径突变不鲁棒，但可通过工程的方法解决。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93" y="1621680"/>
            <a:ext cx="5161718" cy="28467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6" y="4603722"/>
            <a:ext cx="5007611" cy="15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smtClean="0"/>
              <a:t>+</a:t>
            </a:r>
            <a:r>
              <a:rPr lang="zh-CN" altLang="en-US" dirty="0" smtClean="0"/>
              <a:t>唤醒实际实验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2" y="2045988"/>
            <a:ext cx="3692227" cy="36026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500" y="2666192"/>
            <a:ext cx="56864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盲源分离（</a:t>
            </a:r>
            <a:r>
              <a:rPr lang="en-US" altLang="zh-CN" dirty="0" err="1" smtClean="0"/>
              <a:t>AuxICA</a:t>
            </a:r>
            <a:r>
              <a:rPr lang="en-US" altLang="zh-CN" dirty="0" smtClean="0"/>
              <a:t>/IVA</a:t>
            </a:r>
            <a:r>
              <a:rPr lang="zh-CN" altLang="en-US" dirty="0" smtClean="0"/>
              <a:t>）除了能实现噪声抑制以外，还能用于回声消除和去混响。</a:t>
            </a:r>
            <a:endParaRPr lang="en-US" altLang="zh-CN" dirty="0" smtClean="0"/>
          </a:p>
          <a:p>
            <a:r>
              <a:rPr lang="zh-CN" altLang="en-US" dirty="0" smtClean="0"/>
              <a:t>具有统一理论框架和代码架构的音频前端。</a:t>
            </a:r>
            <a:endParaRPr lang="en-US" altLang="zh-CN" dirty="0" smtClean="0"/>
          </a:p>
          <a:p>
            <a:r>
              <a:rPr lang="zh-CN" altLang="en-US" dirty="0" smtClean="0"/>
              <a:t>全双工信号模型。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1273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[1] Ono, </a:t>
            </a:r>
            <a:r>
              <a:rPr lang="en-US" altLang="zh-CN" dirty="0" err="1"/>
              <a:t>Nobutaka</a:t>
            </a:r>
            <a:r>
              <a:rPr lang="en-US" altLang="zh-CN" dirty="0"/>
              <a:t>, and Shigeki </a:t>
            </a:r>
            <a:r>
              <a:rPr lang="en-US" altLang="zh-CN" dirty="0" err="1"/>
              <a:t>Miyabe</a:t>
            </a:r>
            <a:r>
              <a:rPr lang="en-US" altLang="zh-CN" dirty="0"/>
              <a:t>. "Auxiliary-function-based independent component analysis for super-Gaussian sources." </a:t>
            </a:r>
            <a:r>
              <a:rPr lang="en-US" altLang="zh-CN" i="1" dirty="0"/>
              <a:t>International Conference on Latent Variable Analysis and Signal Separation.</a:t>
            </a:r>
            <a:r>
              <a:rPr lang="en-US" altLang="zh-CN" dirty="0"/>
              <a:t> Springer, Berlin, Heidelberg, 2010.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[2] Ono, </a:t>
            </a:r>
            <a:r>
              <a:rPr lang="en-US" altLang="zh-CN" dirty="0" err="1"/>
              <a:t>Nobutaka</a:t>
            </a:r>
            <a:r>
              <a:rPr lang="en-US" altLang="zh-CN" dirty="0"/>
              <a:t>. "Stable and fast update rules for independent vector analysis based on auxiliary function technique." </a:t>
            </a:r>
            <a:r>
              <a:rPr lang="en-US" altLang="zh-CN" i="1" dirty="0"/>
              <a:t>2011 IEEE Workshop on Applications of Signal Processing to Audio and Acoustics (WASPAA).</a:t>
            </a:r>
            <a:r>
              <a:rPr lang="en-US" altLang="zh-CN" dirty="0"/>
              <a:t> IEEE, 2011.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[3] </a:t>
            </a:r>
            <a:r>
              <a:rPr lang="en-US" altLang="zh-CN" dirty="0" err="1"/>
              <a:t>Scheibler</a:t>
            </a:r>
            <a:r>
              <a:rPr lang="en-US" altLang="zh-CN" dirty="0"/>
              <a:t>, Robin, and </a:t>
            </a:r>
            <a:r>
              <a:rPr lang="en-US" altLang="zh-CN" dirty="0" err="1"/>
              <a:t>Nobutaka</a:t>
            </a:r>
            <a:r>
              <a:rPr lang="en-US" altLang="zh-CN" dirty="0"/>
              <a:t> Ono. "Fast and Stable Blind Source Separation with Rank-1 Updates."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[4] </a:t>
            </a:r>
            <a:r>
              <a:rPr lang="en-US" altLang="zh-CN" dirty="0" err="1"/>
              <a:t>Emura</a:t>
            </a:r>
            <a:r>
              <a:rPr lang="en-US" altLang="zh-CN" dirty="0"/>
              <a:t>, S., et al. "A Frequency-Domain BSS Method Based on ℓ 1 Norm, Unitary Constraint, and Cayley Transform."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[5] </a:t>
            </a:r>
            <a:r>
              <a:rPr lang="en-US" altLang="zh-CN" dirty="0" err="1"/>
              <a:t>Ikeshita</a:t>
            </a:r>
            <a:r>
              <a:rPr lang="en-US" altLang="zh-CN" dirty="0"/>
              <a:t>, Rintaro, Tomohiro </a:t>
            </a:r>
            <a:r>
              <a:rPr lang="en-US" altLang="zh-CN" dirty="0" err="1"/>
              <a:t>Nakatani</a:t>
            </a:r>
            <a:r>
              <a:rPr lang="en-US" altLang="zh-CN" dirty="0"/>
              <a:t>, and Shoko Araki. "Overdetermined independent vector analysis."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[6] </a:t>
            </a:r>
            <a:r>
              <a:rPr lang="en-US" altLang="zh-CN" dirty="0" err="1"/>
              <a:t>Brendel</a:t>
            </a:r>
            <a:r>
              <a:rPr lang="en-US" altLang="zh-CN" dirty="0"/>
              <a:t>, Andreas, Thomas </a:t>
            </a:r>
            <a:r>
              <a:rPr lang="en-US" altLang="zh-CN" dirty="0" err="1"/>
              <a:t>Haubner</a:t>
            </a:r>
            <a:r>
              <a:rPr lang="en-US" altLang="zh-CN" dirty="0"/>
              <a:t>, and Walter </a:t>
            </a:r>
            <a:r>
              <a:rPr lang="en-US" altLang="zh-CN" dirty="0" err="1"/>
              <a:t>Kellermann</a:t>
            </a:r>
            <a:r>
              <a:rPr lang="en-US" altLang="zh-CN" dirty="0"/>
              <a:t>. "Spatially guided independent vector analysis."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[7] </a:t>
            </a:r>
            <a:r>
              <a:rPr lang="en-US" altLang="zh-CN" dirty="0" err="1"/>
              <a:t>Scheibler</a:t>
            </a:r>
            <a:r>
              <a:rPr lang="en-US" altLang="zh-CN" dirty="0"/>
              <a:t>, Robin, and </a:t>
            </a:r>
            <a:r>
              <a:rPr lang="en-US" altLang="zh-CN" dirty="0" err="1"/>
              <a:t>Nobutaka</a:t>
            </a:r>
            <a:r>
              <a:rPr lang="en-US" altLang="zh-CN" dirty="0"/>
              <a:t> Ono. "Fast independent vector extraction by iterative SINR maximization."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[8] </a:t>
            </a:r>
            <a:r>
              <a:rPr lang="en-US" altLang="zh-CN" dirty="0" err="1"/>
              <a:t>Janský</a:t>
            </a:r>
            <a:r>
              <a:rPr lang="en-US" altLang="zh-CN" dirty="0"/>
              <a:t>, Jakub, et al. "Adaptive blind audio source extraction supervised by dominant speaker identification using x-vectors."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127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[9] </a:t>
            </a:r>
            <a:r>
              <a:rPr lang="en-US" altLang="zh-CN" dirty="0"/>
              <a:t>Takahashi, Yuki, et al. "Determined Source Separation Using the Sparsity of Impulse Responses."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[10] Li</a:t>
            </a:r>
            <a:r>
              <a:rPr lang="en-US" altLang="zh-CN" dirty="0"/>
              <a:t>, Li, and </a:t>
            </a:r>
            <a:r>
              <a:rPr lang="en-US" altLang="zh-CN" dirty="0" err="1"/>
              <a:t>Kazuhito</a:t>
            </a:r>
            <a:r>
              <a:rPr lang="en-US" altLang="zh-CN" dirty="0"/>
              <a:t> </a:t>
            </a:r>
            <a:r>
              <a:rPr lang="en-US" altLang="zh-CN" dirty="0" err="1"/>
              <a:t>Koishida</a:t>
            </a:r>
            <a:r>
              <a:rPr lang="en-US" altLang="zh-CN" dirty="0"/>
              <a:t>. "Geometrically Constrained Independent Vector Analysis for Directional Speech Enhancement."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[11] </a:t>
            </a:r>
            <a:r>
              <a:rPr lang="en-US" altLang="zh-CN" dirty="0"/>
              <a:t>Boeddeker, Christoph, et al. "Jointly optimal </a:t>
            </a:r>
            <a:r>
              <a:rPr lang="en-US" altLang="zh-CN" dirty="0" err="1"/>
              <a:t>dereverberation</a:t>
            </a:r>
            <a:r>
              <a:rPr lang="en-US" altLang="zh-CN" dirty="0"/>
              <a:t> and beamforming."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[12] </a:t>
            </a:r>
            <a:r>
              <a:rPr lang="en-US" altLang="zh-CN" dirty="0"/>
              <a:t>Togami, Masahito. "Multi-Channel Speech Source Separation and </a:t>
            </a:r>
            <a:r>
              <a:rPr lang="en-US" altLang="zh-CN" dirty="0" err="1"/>
              <a:t>Dereverberation</a:t>
            </a:r>
            <a:r>
              <a:rPr lang="en-US" altLang="zh-CN" dirty="0"/>
              <a:t> With Sequential Integration of Determined and Underdetermined Models."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[13] </a:t>
            </a:r>
            <a:r>
              <a:rPr lang="en-US" altLang="zh-CN" dirty="0"/>
              <a:t>Togami, Masahito. "Joint Training of Deep Neural Networks for Multi-Channel </a:t>
            </a:r>
            <a:r>
              <a:rPr lang="en-US" altLang="zh-CN" dirty="0" err="1"/>
              <a:t>Dereverberation</a:t>
            </a:r>
            <a:r>
              <a:rPr lang="en-US" altLang="zh-CN" dirty="0"/>
              <a:t> and Speech Source Separation."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/>
              <a:t>[14] </a:t>
            </a:r>
            <a:r>
              <a:rPr lang="en-US" altLang="zh-CN" dirty="0" err="1"/>
              <a:t>Nakatani</a:t>
            </a:r>
            <a:r>
              <a:rPr lang="en-US" altLang="zh-CN" dirty="0"/>
              <a:t>, Tomohiro, et al. "DNN-supported Mask-based Convolutional Beamforming for Simultaneous </a:t>
            </a:r>
            <a:r>
              <a:rPr lang="en-US" altLang="zh-CN" dirty="0" err="1"/>
              <a:t>Denoising</a:t>
            </a:r>
            <a:r>
              <a:rPr lang="en-US" altLang="zh-CN" dirty="0"/>
              <a:t>, </a:t>
            </a:r>
            <a:r>
              <a:rPr lang="en-US" altLang="zh-CN" dirty="0" err="1"/>
              <a:t>Dereverberation</a:t>
            </a:r>
            <a:r>
              <a:rPr lang="en-US" altLang="zh-CN" dirty="0"/>
              <a:t>, and Source Separation." </a:t>
            </a:r>
            <a:r>
              <a:rPr lang="en-US" altLang="zh-CN" i="1" dirty="0"/>
              <a:t>ICASSP 2020-2020 IEEE International Conference on Acoustics, Speech and Signal Processing (ICASSP)</a:t>
            </a:r>
            <a:r>
              <a:rPr lang="en-US" altLang="zh-CN" dirty="0"/>
              <a:t>. IEEE, 2020.</a:t>
            </a:r>
            <a:endParaRPr lang="en-US" altLang="zh-CN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远讲语音交互中所面临的问题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401464" y="1825625"/>
            <a:ext cx="3952336" cy="1788843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/>
              <a:t>远讲交互，目标声源距离拾音设备较远，更易受到设备</a:t>
            </a:r>
            <a:r>
              <a:rPr lang="zh-CN" altLang="en-US" dirty="0" smtClean="0"/>
              <a:t>回声、人声</a:t>
            </a:r>
            <a:r>
              <a:rPr lang="en-US" altLang="zh-CN" dirty="0" smtClean="0"/>
              <a:t>/</a:t>
            </a:r>
            <a:r>
              <a:rPr lang="zh-CN" altLang="en-US" dirty="0" smtClean="0"/>
              <a:t>非人声</a:t>
            </a:r>
            <a:r>
              <a:rPr lang="en-US" altLang="zh-CN" dirty="0" smtClean="0"/>
              <a:t>/</a:t>
            </a:r>
            <a:r>
              <a:rPr lang="zh-CN" altLang="en-US" dirty="0" smtClean="0"/>
              <a:t>点声源</a:t>
            </a:r>
            <a:r>
              <a:rPr lang="en-US" altLang="zh-CN" dirty="0" smtClean="0"/>
              <a:t>/</a:t>
            </a:r>
            <a:r>
              <a:rPr lang="zh-CN" altLang="en-US" dirty="0" smtClean="0"/>
              <a:t>散射噪声干扰、房间混响等诸多不利因素影响。</a:t>
            </a:r>
            <a:endParaRPr lang="en-US" altLang="zh-CN" dirty="0" smtClean="0"/>
          </a:p>
          <a:p>
            <a:r>
              <a:rPr lang="zh-CN" altLang="en-US" dirty="0" smtClean="0"/>
              <a:t>目标声源信噪比低，不利于人机</a:t>
            </a:r>
            <a:r>
              <a:rPr lang="en-US" altLang="zh-CN" dirty="0" smtClean="0"/>
              <a:t>/</a:t>
            </a:r>
            <a:r>
              <a:rPr lang="zh-CN" altLang="en-US" dirty="0" smtClean="0"/>
              <a:t>人人语音交互。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232055" cy="44599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13" y="3820184"/>
            <a:ext cx="2744950" cy="17166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61040" y="5688969"/>
            <a:ext cx="24363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听不清。。。</a:t>
            </a:r>
          </a:p>
        </p:txBody>
      </p:sp>
    </p:spTree>
    <p:extLst>
      <p:ext uri="{BB962C8B-B14F-4D97-AF65-F5344CB8AC3E}">
        <p14:creationId xmlns:p14="http://schemas.microsoft.com/office/powerpoint/2010/main" val="32108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语音增强前端</a:t>
            </a:r>
            <a:endParaRPr lang="zh-CN" altLang="en-US" dirty="0"/>
          </a:p>
        </p:txBody>
      </p:sp>
      <p:sp>
        <p:nvSpPr>
          <p:cNvPr id="72" name="内容占位符 71"/>
          <p:cNvSpPr>
            <a:spLocks noGrp="1"/>
          </p:cNvSpPr>
          <p:nvPr>
            <p:ph idx="1"/>
          </p:nvPr>
        </p:nvSpPr>
        <p:spPr>
          <a:xfrm>
            <a:off x="8209569" y="1825625"/>
            <a:ext cx="3680943" cy="435927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分而治之：针对不同的影响因素，采用不同的方法应对。</a:t>
            </a:r>
            <a:endParaRPr lang="en-US" altLang="zh-CN" dirty="0" smtClean="0"/>
          </a:p>
          <a:p>
            <a:r>
              <a:rPr lang="zh-CN" altLang="en-US" dirty="0" smtClean="0"/>
              <a:t>模块级联：一个模块的输出作为另一个模块的输入。</a:t>
            </a:r>
            <a:endParaRPr lang="en-US" altLang="zh-CN" dirty="0" smtClean="0"/>
          </a:p>
          <a:p>
            <a:r>
              <a:rPr lang="zh-CN" altLang="en-US" dirty="0"/>
              <a:t>独立优化：各个模块的理论出发点不同，目标函数不同，迭代过程相互独立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370839" y="1635028"/>
            <a:ext cx="7824086" cy="4354918"/>
            <a:chOff x="681735" y="1672932"/>
            <a:chExt cx="7824086" cy="4354918"/>
          </a:xfrm>
        </p:grpSpPr>
        <p:sp>
          <p:nvSpPr>
            <p:cNvPr id="37" name="矩形 36"/>
            <p:cNvSpPr/>
            <p:nvPr/>
          </p:nvSpPr>
          <p:spPr>
            <a:xfrm>
              <a:off x="3593560" y="3508143"/>
              <a:ext cx="2378659" cy="1055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272193" y="3597451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272193" y="385779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272193" y="447413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272193" y="5093083"/>
              <a:ext cx="136845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3272193" y="5613307"/>
              <a:ext cx="13684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4230614" y="4564637"/>
              <a:ext cx="0" cy="1048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3937731" y="4564636"/>
              <a:ext cx="0" cy="528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6"/>
                <p:cNvSpPr txBox="1"/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/>
            <p:cNvSpPr/>
            <p:nvPr/>
          </p:nvSpPr>
          <p:spPr>
            <a:xfrm>
              <a:off x="681735" y="3519647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目标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2303" y="4569400"/>
              <a:ext cx="556870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人声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干扰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03906" y="5655344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</a:t>
              </a:r>
            </a:p>
          </p:txBody>
        </p:sp>
        <p:sp>
          <p:nvSpPr>
            <p:cNvPr id="49" name="爆炸形 1 48"/>
            <p:cNvSpPr/>
            <p:nvPr/>
          </p:nvSpPr>
          <p:spPr>
            <a:xfrm>
              <a:off x="1990763" y="1672932"/>
              <a:ext cx="1933029" cy="1578954"/>
            </a:xfrm>
            <a:prstGeom prst="irregularSeal1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散射噪声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非人声干扰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房间混响</a:t>
              </a: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5963997" y="3705900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5963997" y="3801436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5963997" y="4381663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6"/>
                <p:cNvSpPr txBox="1"/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53"/>
            <p:cNvSpPr/>
            <p:nvPr/>
          </p:nvSpPr>
          <p:spPr>
            <a:xfrm>
              <a:off x="6626680" y="3593101"/>
              <a:ext cx="980149" cy="8581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关键词检测与通道</a:t>
              </a:r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选择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机制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621473" y="4036112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7541778" y="4093823"/>
              <a:ext cx="964043" cy="23954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语音识别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9663">
              <a:off x="1354981" y="4905510"/>
              <a:ext cx="1452572" cy="982453"/>
            </a:xfrm>
            <a:prstGeom prst="rect">
              <a:avLst/>
            </a:prstGeom>
          </p:spPr>
        </p:pic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9735" y="4403029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4951678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5477109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6" y="3786784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5" y="3526675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13" y="3029506"/>
              <a:ext cx="1617993" cy="1882689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753341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回声消除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499721" y="3896918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去混响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243455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声源分离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3" name="左大括号 72"/>
          <p:cNvSpPr/>
          <p:nvPr/>
        </p:nvSpPr>
        <p:spPr>
          <a:xfrm>
            <a:off x="4091478" y="1636500"/>
            <a:ext cx="260282" cy="16285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382704" y="1603091"/>
            <a:ext cx="286447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 smtClean="0"/>
              <a:t>最小均方误差准则：</a:t>
            </a:r>
            <a:endParaRPr lang="en-US" altLang="zh-CN" dirty="0" smtClean="0"/>
          </a:p>
          <a:p>
            <a:r>
              <a:rPr lang="zh-CN" altLang="en-US" dirty="0"/>
              <a:t>最小</a:t>
            </a:r>
            <a:r>
              <a:rPr lang="zh-CN" altLang="en-US" dirty="0" smtClean="0"/>
              <a:t>化麦克风信号与回声估计间的均方误差。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NLMS</a:t>
            </a:r>
            <a:r>
              <a:rPr lang="zh-CN" altLang="en-US" dirty="0"/>
              <a:t>：梯度下降法</a:t>
            </a:r>
            <a:endParaRPr lang="en-US" altLang="zh-CN" dirty="0"/>
          </a:p>
          <a:p>
            <a:r>
              <a:rPr lang="en-US" altLang="zh-CN" dirty="0"/>
              <a:t>RLS</a:t>
            </a:r>
            <a:r>
              <a:rPr lang="zh-CN" altLang="en-US" dirty="0"/>
              <a:t>：</a:t>
            </a:r>
            <a:r>
              <a:rPr lang="zh-CN" altLang="en-US" dirty="0" smtClean="0"/>
              <a:t>最小二乘法</a:t>
            </a:r>
            <a:endParaRPr lang="en-US" altLang="zh-CN" dirty="0"/>
          </a:p>
        </p:txBody>
      </p:sp>
      <p:cxnSp>
        <p:nvCxnSpPr>
          <p:cNvPr id="5" name="直接箭头连接符 4"/>
          <p:cNvCxnSpPr>
            <a:stCxn id="64" idx="0"/>
          </p:cNvCxnSpPr>
          <p:nvPr/>
        </p:nvCxnSpPr>
        <p:spPr>
          <a:xfrm flipV="1">
            <a:off x="3721312" y="3265084"/>
            <a:ext cx="467513" cy="58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语音增强前端</a:t>
            </a:r>
            <a:endParaRPr lang="zh-CN" altLang="en-US" dirty="0"/>
          </a:p>
        </p:txBody>
      </p:sp>
      <p:sp>
        <p:nvSpPr>
          <p:cNvPr id="72" name="内容占位符 71"/>
          <p:cNvSpPr>
            <a:spLocks noGrp="1"/>
          </p:cNvSpPr>
          <p:nvPr>
            <p:ph idx="1"/>
          </p:nvPr>
        </p:nvSpPr>
        <p:spPr>
          <a:xfrm>
            <a:off x="8209569" y="1825625"/>
            <a:ext cx="3680943" cy="435927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分而治之：针对不同的影响因素，采用不同的方法应对。</a:t>
            </a:r>
            <a:endParaRPr lang="en-US" altLang="zh-CN" dirty="0" smtClean="0"/>
          </a:p>
          <a:p>
            <a:r>
              <a:rPr lang="zh-CN" altLang="en-US" dirty="0" smtClean="0"/>
              <a:t>模块级联：一个模块的输出作为另一个模块的输入。</a:t>
            </a:r>
            <a:endParaRPr lang="en-US" altLang="zh-CN" dirty="0" smtClean="0"/>
          </a:p>
          <a:p>
            <a:r>
              <a:rPr lang="zh-CN" altLang="en-US" dirty="0"/>
              <a:t>独立优化：各个模块的理论出发点不同，目标函数不同，迭代过程相互独立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370839" y="1635028"/>
            <a:ext cx="7824086" cy="4354918"/>
            <a:chOff x="681735" y="1672932"/>
            <a:chExt cx="7824086" cy="4354918"/>
          </a:xfrm>
        </p:grpSpPr>
        <p:sp>
          <p:nvSpPr>
            <p:cNvPr id="37" name="矩形 36"/>
            <p:cNvSpPr/>
            <p:nvPr/>
          </p:nvSpPr>
          <p:spPr>
            <a:xfrm>
              <a:off x="3593560" y="3508143"/>
              <a:ext cx="2378659" cy="1055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272193" y="3597451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272193" y="385779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272193" y="447413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272193" y="5093083"/>
              <a:ext cx="136845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3272193" y="5613307"/>
              <a:ext cx="13684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4230614" y="4564637"/>
              <a:ext cx="0" cy="1048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3937731" y="4564636"/>
              <a:ext cx="0" cy="528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6"/>
                <p:cNvSpPr txBox="1"/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/>
            <p:cNvSpPr/>
            <p:nvPr/>
          </p:nvSpPr>
          <p:spPr>
            <a:xfrm>
              <a:off x="681735" y="3519647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目标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2303" y="4569400"/>
              <a:ext cx="556870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人声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干扰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03906" y="5655344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</a:t>
              </a:r>
            </a:p>
          </p:txBody>
        </p:sp>
        <p:sp>
          <p:nvSpPr>
            <p:cNvPr id="49" name="爆炸形 1 48"/>
            <p:cNvSpPr/>
            <p:nvPr/>
          </p:nvSpPr>
          <p:spPr>
            <a:xfrm>
              <a:off x="1990763" y="1672932"/>
              <a:ext cx="1933029" cy="1578954"/>
            </a:xfrm>
            <a:prstGeom prst="irregularSeal1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散射噪声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非人声干扰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房间混响</a:t>
              </a: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5963997" y="3705900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5963997" y="3801436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5963997" y="4381663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6"/>
                <p:cNvSpPr txBox="1"/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53"/>
            <p:cNvSpPr/>
            <p:nvPr/>
          </p:nvSpPr>
          <p:spPr>
            <a:xfrm>
              <a:off x="6626680" y="3593101"/>
              <a:ext cx="980149" cy="8581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关键词检测与通道</a:t>
              </a:r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选择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机制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621473" y="4036112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7541778" y="4093823"/>
              <a:ext cx="964043" cy="23954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语音识别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9663">
              <a:off x="1354981" y="4905510"/>
              <a:ext cx="1452572" cy="982453"/>
            </a:xfrm>
            <a:prstGeom prst="rect">
              <a:avLst/>
            </a:prstGeom>
          </p:spPr>
        </p:pic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9735" y="4403029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4951678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5477109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6" y="3786784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5" y="3526675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13" y="3029506"/>
              <a:ext cx="1617993" cy="1882689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753341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回声消除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499721" y="3896918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去混响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243455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声源分离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3" name="左大括号 72"/>
          <p:cNvSpPr/>
          <p:nvPr/>
        </p:nvSpPr>
        <p:spPr>
          <a:xfrm>
            <a:off x="4335324" y="1636500"/>
            <a:ext cx="260282" cy="16285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626550" y="1603091"/>
            <a:ext cx="286447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 smtClean="0"/>
              <a:t>最小均方误差准则：</a:t>
            </a:r>
            <a:endParaRPr lang="en-US" altLang="zh-CN" dirty="0" smtClean="0"/>
          </a:p>
          <a:p>
            <a:r>
              <a:rPr lang="zh-CN" altLang="en-US" dirty="0"/>
              <a:t>最小</a:t>
            </a:r>
            <a:r>
              <a:rPr lang="zh-CN" altLang="en-US" dirty="0" smtClean="0"/>
              <a:t>化麦克风信号与自身延时之间的加权预测误差。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WPE</a:t>
            </a:r>
            <a:r>
              <a:rPr lang="zh-CN" altLang="en-US" dirty="0" smtClean="0"/>
              <a:t>：最小二乘法</a:t>
            </a:r>
            <a:endParaRPr lang="en-US" altLang="zh-CN" dirty="0"/>
          </a:p>
        </p:txBody>
      </p:sp>
      <p:cxnSp>
        <p:nvCxnSpPr>
          <p:cNvPr id="5" name="直接箭头连接符 4"/>
          <p:cNvCxnSpPr>
            <a:stCxn id="68" idx="0"/>
          </p:cNvCxnSpPr>
          <p:nvPr/>
        </p:nvCxnSpPr>
        <p:spPr>
          <a:xfrm flipV="1">
            <a:off x="4467692" y="3338424"/>
            <a:ext cx="18044" cy="520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语音增强前端</a:t>
            </a:r>
            <a:endParaRPr lang="zh-CN" altLang="en-US" dirty="0"/>
          </a:p>
        </p:txBody>
      </p:sp>
      <p:sp>
        <p:nvSpPr>
          <p:cNvPr id="72" name="内容占位符 71"/>
          <p:cNvSpPr>
            <a:spLocks noGrp="1"/>
          </p:cNvSpPr>
          <p:nvPr>
            <p:ph idx="1"/>
          </p:nvPr>
        </p:nvSpPr>
        <p:spPr>
          <a:xfrm>
            <a:off x="8209569" y="1825625"/>
            <a:ext cx="3680943" cy="435927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分而治之：针对不同的影响因素，采用不同的方法应对。</a:t>
            </a:r>
            <a:endParaRPr lang="en-US" altLang="zh-CN" dirty="0" smtClean="0"/>
          </a:p>
          <a:p>
            <a:r>
              <a:rPr lang="zh-CN" altLang="en-US" dirty="0" smtClean="0"/>
              <a:t>模块级联：一个模块的输出作为另一个模块的输入。</a:t>
            </a:r>
            <a:endParaRPr lang="en-US" altLang="zh-CN" dirty="0" smtClean="0"/>
          </a:p>
          <a:p>
            <a:r>
              <a:rPr lang="zh-CN" altLang="en-US" dirty="0"/>
              <a:t>独立优化：各个模块的理论出发点不同，目标函数不同，迭代过程相互独立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370839" y="1635028"/>
            <a:ext cx="7824086" cy="4354918"/>
            <a:chOff x="681735" y="1672932"/>
            <a:chExt cx="7824086" cy="4354918"/>
          </a:xfrm>
        </p:grpSpPr>
        <p:sp>
          <p:nvSpPr>
            <p:cNvPr id="37" name="矩形 36"/>
            <p:cNvSpPr/>
            <p:nvPr/>
          </p:nvSpPr>
          <p:spPr>
            <a:xfrm>
              <a:off x="3593560" y="3508143"/>
              <a:ext cx="2378659" cy="1055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272193" y="3597451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272193" y="385779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272193" y="447413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272193" y="5093083"/>
              <a:ext cx="136845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3272193" y="5613307"/>
              <a:ext cx="13684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4230614" y="4564637"/>
              <a:ext cx="0" cy="1048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3937731" y="4564636"/>
              <a:ext cx="0" cy="528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6"/>
                <p:cNvSpPr txBox="1"/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/>
            <p:cNvSpPr/>
            <p:nvPr/>
          </p:nvSpPr>
          <p:spPr>
            <a:xfrm>
              <a:off x="681735" y="3519647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目标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2303" y="4569400"/>
              <a:ext cx="556870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人声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干扰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03906" y="5655344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</a:t>
              </a:r>
            </a:p>
          </p:txBody>
        </p:sp>
        <p:sp>
          <p:nvSpPr>
            <p:cNvPr id="49" name="爆炸形 1 48"/>
            <p:cNvSpPr/>
            <p:nvPr/>
          </p:nvSpPr>
          <p:spPr>
            <a:xfrm>
              <a:off x="1990763" y="1672932"/>
              <a:ext cx="1933029" cy="1578954"/>
            </a:xfrm>
            <a:prstGeom prst="irregularSeal1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散射噪声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非人声干扰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房间混响</a:t>
              </a: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5963997" y="3705900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5963997" y="3801436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5963997" y="4381663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6"/>
                <p:cNvSpPr txBox="1"/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53"/>
            <p:cNvSpPr/>
            <p:nvPr/>
          </p:nvSpPr>
          <p:spPr>
            <a:xfrm>
              <a:off x="6626680" y="3593101"/>
              <a:ext cx="980149" cy="8581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关键词检测与通道</a:t>
              </a:r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选择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机制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621473" y="4036112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7541778" y="4093823"/>
              <a:ext cx="964043" cy="23954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语音识别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9663">
              <a:off x="1354981" y="4905510"/>
              <a:ext cx="1452572" cy="982453"/>
            </a:xfrm>
            <a:prstGeom prst="rect">
              <a:avLst/>
            </a:prstGeom>
          </p:spPr>
        </p:pic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9735" y="4403029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4951678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5477109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6" y="3786784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5" y="3526675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13" y="3029506"/>
              <a:ext cx="1617993" cy="1882689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753341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回声消除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499721" y="3896918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去混响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243455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声源分离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3" name="左大括号 72"/>
          <p:cNvSpPr/>
          <p:nvPr/>
        </p:nvSpPr>
        <p:spPr>
          <a:xfrm>
            <a:off x="4644312" y="1636500"/>
            <a:ext cx="296532" cy="16285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970373" y="1603089"/>
            <a:ext cx="326341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/>
              <a:t>输出能量最小化：</a:t>
            </a:r>
            <a:endParaRPr lang="en-US" altLang="zh-CN" sz="1400" dirty="0" smtClean="0"/>
          </a:p>
          <a:p>
            <a:r>
              <a:rPr lang="en-US" altLang="zh-CN" sz="1400" dirty="0" err="1" smtClean="0"/>
              <a:t>Superdirective</a:t>
            </a:r>
            <a:r>
              <a:rPr lang="en-US" altLang="zh-CN" sz="1400" dirty="0" smtClean="0"/>
              <a:t>, DMA, </a:t>
            </a:r>
            <a:endParaRPr lang="en-US" altLang="zh-CN" sz="1400" dirty="0"/>
          </a:p>
          <a:p>
            <a:r>
              <a:rPr lang="en-US" altLang="zh-CN" sz="1400" dirty="0" smtClean="0"/>
              <a:t>MVDR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LCMV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GSC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PMWF… </a:t>
            </a:r>
          </a:p>
          <a:p>
            <a:r>
              <a:rPr lang="zh-CN" altLang="en-US" sz="1400" dirty="0"/>
              <a:t>带限制条件的凸优化问题。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最大化输出信号间的独立性：</a:t>
            </a:r>
            <a:endParaRPr lang="en-US" altLang="zh-CN" sz="1400" dirty="0"/>
          </a:p>
          <a:p>
            <a:r>
              <a:rPr lang="en-US" altLang="zh-CN" sz="1400" dirty="0" smtClean="0"/>
              <a:t>ICA/IVA: </a:t>
            </a:r>
            <a:r>
              <a:rPr lang="zh-CN" altLang="en-US" sz="1400" dirty="0" smtClean="0"/>
              <a:t>梯度下降法、快速不动点迭代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基于辅助函数的方法</a:t>
            </a:r>
            <a:r>
              <a:rPr lang="en-US" altLang="zh-CN" sz="1400" dirty="0" smtClean="0"/>
              <a:t>…</a:t>
            </a:r>
            <a:endParaRPr lang="en-US" altLang="zh-CN" sz="1400" dirty="0"/>
          </a:p>
        </p:txBody>
      </p:sp>
      <p:cxnSp>
        <p:nvCxnSpPr>
          <p:cNvPr id="5" name="直接箭头连接符 4"/>
          <p:cNvCxnSpPr>
            <a:stCxn id="69" idx="0"/>
          </p:cNvCxnSpPr>
          <p:nvPr/>
        </p:nvCxnSpPr>
        <p:spPr>
          <a:xfrm flipH="1" flipV="1">
            <a:off x="4932559" y="3326638"/>
            <a:ext cx="278867" cy="5276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1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基于盲源分离理论框架的语音增强前端</a:t>
            </a:r>
          </a:p>
        </p:txBody>
      </p:sp>
      <p:sp>
        <p:nvSpPr>
          <p:cNvPr id="72" name="内容占位符 71"/>
          <p:cNvSpPr>
            <a:spLocks noGrp="1"/>
          </p:cNvSpPr>
          <p:nvPr>
            <p:ph idx="1"/>
          </p:nvPr>
        </p:nvSpPr>
        <p:spPr>
          <a:xfrm>
            <a:off x="8209569" y="1825625"/>
            <a:ext cx="3680943" cy="4359272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统一的理论框架：使用</a:t>
            </a:r>
            <a:r>
              <a:rPr lang="en-US" altLang="zh-CN" dirty="0" err="1" smtClean="0"/>
              <a:t>AuxICA</a:t>
            </a:r>
            <a:r>
              <a:rPr lang="en-US" altLang="zh-CN" dirty="0" smtClean="0"/>
              <a:t>/IVA</a:t>
            </a:r>
            <a:r>
              <a:rPr lang="zh-CN" altLang="en-US" dirty="0" smtClean="0"/>
              <a:t>的理论框架来解决回声消除、去混响、声源分离问题。</a:t>
            </a:r>
            <a:endParaRPr lang="en-US" altLang="zh-CN" dirty="0" smtClean="0"/>
          </a:p>
          <a:p>
            <a:r>
              <a:rPr lang="zh-CN" altLang="en-US" dirty="0" smtClean="0"/>
              <a:t>互信息（</a:t>
            </a:r>
            <a:r>
              <a:rPr lang="en-US" altLang="zh-CN" dirty="0" smtClean="0"/>
              <a:t>KL</a:t>
            </a:r>
            <a:r>
              <a:rPr lang="zh-CN" altLang="en-US" dirty="0" smtClean="0"/>
              <a:t>散度）作为目标函数，使用基于辅助函数的优化方法。目标函数和优化方法统一，代码框架统一。</a:t>
            </a:r>
            <a:endParaRPr lang="en-US" altLang="zh-CN" dirty="0" smtClean="0"/>
          </a:p>
          <a:p>
            <a:r>
              <a:rPr lang="zh-CN" altLang="en-US" dirty="0" smtClean="0"/>
              <a:t>在极端场景中（大回声、强干扰、回声噪声同时存在）性能显著提升。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71" name="组合 70"/>
          <p:cNvGrpSpPr/>
          <p:nvPr/>
        </p:nvGrpSpPr>
        <p:grpSpPr>
          <a:xfrm>
            <a:off x="370839" y="1635028"/>
            <a:ext cx="7824086" cy="4354918"/>
            <a:chOff x="681735" y="1672932"/>
            <a:chExt cx="7824086" cy="4354918"/>
          </a:xfrm>
        </p:grpSpPr>
        <p:sp>
          <p:nvSpPr>
            <p:cNvPr id="37" name="矩形 36"/>
            <p:cNvSpPr/>
            <p:nvPr/>
          </p:nvSpPr>
          <p:spPr>
            <a:xfrm>
              <a:off x="3593560" y="3508143"/>
              <a:ext cx="2378659" cy="1055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272193" y="3597451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272193" y="385779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272193" y="4474136"/>
              <a:ext cx="314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272193" y="5093083"/>
              <a:ext cx="136845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3272193" y="5613307"/>
              <a:ext cx="13684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4230614" y="4564637"/>
              <a:ext cx="0" cy="1048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3937731" y="4564636"/>
              <a:ext cx="0" cy="528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6"/>
                <p:cNvSpPr txBox="1"/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505" y="3873344"/>
                  <a:ext cx="518091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/>
            <p:cNvSpPr/>
            <p:nvPr/>
          </p:nvSpPr>
          <p:spPr>
            <a:xfrm>
              <a:off x="681735" y="3519647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目标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2303" y="4569400"/>
              <a:ext cx="556870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人声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干扰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03906" y="5655344"/>
              <a:ext cx="644343" cy="3725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</a:t>
              </a:r>
            </a:p>
          </p:txBody>
        </p:sp>
        <p:sp>
          <p:nvSpPr>
            <p:cNvPr id="49" name="爆炸形 1 48"/>
            <p:cNvSpPr/>
            <p:nvPr/>
          </p:nvSpPr>
          <p:spPr>
            <a:xfrm>
              <a:off x="1990763" y="1672932"/>
              <a:ext cx="1933029" cy="1578954"/>
            </a:xfrm>
            <a:prstGeom prst="irregularSeal1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散射噪声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非人声干扰</a:t>
              </a:r>
              <a:endParaRPr lang="en-US" altLang="zh-CN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房间混响</a:t>
              </a: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5963997" y="3705900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5963997" y="3801436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5963997" y="4381663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6"/>
                <p:cNvSpPr txBox="1"/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681" y="3801436"/>
                  <a:ext cx="518091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53"/>
            <p:cNvSpPr/>
            <p:nvPr/>
          </p:nvSpPr>
          <p:spPr>
            <a:xfrm>
              <a:off x="6626680" y="3593101"/>
              <a:ext cx="980149" cy="8581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关键词检测与通道</a:t>
              </a:r>
              <a:r>
                <a:rPr lang="zh-CN" altLang="en-US" sz="1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选择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机制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621473" y="4036112"/>
              <a:ext cx="6635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7541778" y="4093823"/>
              <a:ext cx="964043" cy="23954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语音识别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9663">
              <a:off x="1354981" y="4905510"/>
              <a:ext cx="1452572" cy="982453"/>
            </a:xfrm>
            <a:prstGeom prst="rect">
              <a:avLst/>
            </a:prstGeom>
          </p:spPr>
        </p:pic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9735" y="4403029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4951678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00505" y="5477109"/>
              <a:ext cx="267283" cy="272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6" y="3786784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62625" y="3526675"/>
              <a:ext cx="305317" cy="15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13" y="3029506"/>
              <a:ext cx="1617993" cy="1882689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753341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回声消除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499721" y="3896918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去混响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243455" y="3892153"/>
              <a:ext cx="557733" cy="5414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9" rIns="91437" bIns="45719" spcCol="0"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声源分离</a:t>
              </a:r>
              <a:endParaRPr lang="zh-CN" alt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3" name="左大括号 72"/>
          <p:cNvSpPr/>
          <p:nvPr/>
        </p:nvSpPr>
        <p:spPr>
          <a:xfrm>
            <a:off x="3729919" y="1636500"/>
            <a:ext cx="296532" cy="16285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041095" y="1603089"/>
            <a:ext cx="415383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 smtClean="0"/>
              <a:t>[1] Ono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Nobutaka</a:t>
            </a:r>
            <a:r>
              <a:rPr lang="en-US" altLang="zh-CN" sz="1200" dirty="0"/>
              <a:t>, and Shigeki </a:t>
            </a:r>
            <a:r>
              <a:rPr lang="en-US" altLang="zh-CN" sz="1200" dirty="0" err="1"/>
              <a:t>Miyabe</a:t>
            </a:r>
            <a:r>
              <a:rPr lang="en-US" altLang="zh-CN" sz="1200" dirty="0"/>
              <a:t>. "Auxiliary-function-based independent component analysis for super-Gaussian sources." </a:t>
            </a:r>
            <a:r>
              <a:rPr lang="en-US" altLang="zh-CN" sz="1200" i="1" dirty="0"/>
              <a:t>International Conference on Latent Variable Analysis and Signal Separation.</a:t>
            </a:r>
            <a:r>
              <a:rPr lang="en-US" altLang="zh-CN" sz="1200" dirty="0"/>
              <a:t> Springer, Berlin, Heidelberg, 2010</a:t>
            </a:r>
            <a:r>
              <a:rPr lang="en-US" altLang="zh-CN" sz="1200" dirty="0" smtClean="0"/>
              <a:t>.</a:t>
            </a:r>
          </a:p>
          <a:p>
            <a:endParaRPr lang="en-US" altLang="zh-CN" sz="1200" dirty="0"/>
          </a:p>
          <a:p>
            <a:r>
              <a:rPr lang="en-US" altLang="zh-CN" sz="1200" dirty="0" smtClean="0"/>
              <a:t>[2] Ono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Nobutaka</a:t>
            </a:r>
            <a:r>
              <a:rPr lang="en-US" altLang="zh-CN" sz="1200" dirty="0"/>
              <a:t>. "Stable and fast update rules for independent vector analysis based on auxiliary function technique." </a:t>
            </a:r>
            <a:r>
              <a:rPr lang="en-US" altLang="zh-CN" sz="1200" i="1" dirty="0"/>
              <a:t>2011 IEEE Workshop on Applications of Signal Processing to Audio and Acoustics (WASPAA).</a:t>
            </a:r>
            <a:r>
              <a:rPr lang="en-US" altLang="zh-CN" sz="1200" dirty="0"/>
              <a:t> IEEE, 2011.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50679" y="353260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AuxICA</a:t>
            </a:r>
            <a:r>
              <a:rPr lang="en-US" altLang="zh-CN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/IVA</a:t>
            </a:r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理论框架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804249" y="3265085"/>
            <a:ext cx="115469" cy="294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ICASSP2020</a:t>
            </a:r>
            <a:r>
              <a:rPr lang="zh-CN" altLang="en-US" dirty="0" smtClean="0"/>
              <a:t>中</a:t>
            </a:r>
            <a:r>
              <a:rPr lang="en-US" altLang="zh-CN" dirty="0" smtClean="0"/>
              <a:t>ICA/IVA</a:t>
            </a:r>
            <a:r>
              <a:rPr lang="zh-CN" altLang="en-US" dirty="0" smtClean="0"/>
              <a:t>的发展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更快速，更稳定的迭代方法：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[3</a:t>
            </a:r>
            <a:r>
              <a:rPr lang="en-US" altLang="zh-CN" dirty="0"/>
              <a:t>] </a:t>
            </a:r>
            <a:r>
              <a:rPr lang="en-US" altLang="zh-CN" dirty="0" err="1"/>
              <a:t>Scheibler</a:t>
            </a:r>
            <a:r>
              <a:rPr lang="en-US" altLang="zh-CN" dirty="0"/>
              <a:t>, Robin, and </a:t>
            </a:r>
            <a:r>
              <a:rPr lang="en-US" altLang="zh-CN" dirty="0" err="1"/>
              <a:t>Nobutaka</a:t>
            </a:r>
            <a:r>
              <a:rPr lang="en-US" altLang="zh-CN" dirty="0"/>
              <a:t> Ono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秩约束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[4</a:t>
            </a:r>
            <a:r>
              <a:rPr lang="en-US" altLang="zh-CN" dirty="0"/>
              <a:t>] </a:t>
            </a:r>
            <a:r>
              <a:rPr lang="en-US" altLang="zh-CN" dirty="0" err="1"/>
              <a:t>Emura</a:t>
            </a:r>
            <a:r>
              <a:rPr lang="en-US" altLang="zh-CN" dirty="0"/>
              <a:t>, S., et al.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l1</a:t>
            </a:r>
            <a:r>
              <a:rPr lang="zh-CN" altLang="en-US" dirty="0" smtClean="0"/>
              <a:t>范数约束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[9</a:t>
            </a:r>
            <a:r>
              <a:rPr lang="en-US" altLang="zh-CN" dirty="0"/>
              <a:t>] Takahashi, Yuki, et al. </a:t>
            </a:r>
            <a:r>
              <a:rPr lang="zh-CN" altLang="en-US" dirty="0" smtClean="0"/>
              <a:t>：引入稀疏性假设</a:t>
            </a:r>
            <a:endParaRPr lang="en-US" altLang="zh-CN" dirty="0" smtClean="0"/>
          </a:p>
          <a:p>
            <a:r>
              <a:rPr lang="en-US" altLang="zh-CN" dirty="0" smtClean="0"/>
              <a:t>Overdetermined</a:t>
            </a:r>
            <a:r>
              <a:rPr lang="zh-CN" altLang="en-US" dirty="0" smtClean="0"/>
              <a:t>问题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目标提取：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[5</a:t>
            </a:r>
            <a:r>
              <a:rPr lang="en-US" altLang="zh-CN" dirty="0"/>
              <a:t>] </a:t>
            </a:r>
            <a:r>
              <a:rPr lang="en-US" altLang="zh-CN" dirty="0" err="1"/>
              <a:t>Ikeshita</a:t>
            </a:r>
            <a:r>
              <a:rPr lang="en-US" altLang="zh-CN" dirty="0"/>
              <a:t>, Rintaro, Tomohiro </a:t>
            </a:r>
            <a:r>
              <a:rPr lang="en-US" altLang="zh-CN" dirty="0" err="1"/>
              <a:t>Nakatani</a:t>
            </a:r>
            <a:r>
              <a:rPr lang="en-US" altLang="zh-CN" dirty="0"/>
              <a:t>, and Shoko Araki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Overdetermined</a:t>
            </a:r>
            <a:r>
              <a:rPr lang="zh-CN" altLang="en-US" dirty="0" smtClean="0"/>
              <a:t>，多入少出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[6</a:t>
            </a:r>
            <a:r>
              <a:rPr lang="en-US" altLang="zh-CN" dirty="0"/>
              <a:t>] </a:t>
            </a:r>
            <a:r>
              <a:rPr lang="en-US" altLang="zh-CN" dirty="0" err="1"/>
              <a:t>Brendel</a:t>
            </a:r>
            <a:r>
              <a:rPr lang="en-US" altLang="zh-CN" dirty="0"/>
              <a:t>, Andreas, Thomas </a:t>
            </a:r>
            <a:r>
              <a:rPr lang="en-US" altLang="zh-CN" dirty="0" err="1"/>
              <a:t>Haubner</a:t>
            </a:r>
            <a:r>
              <a:rPr lang="en-US" altLang="zh-CN" dirty="0"/>
              <a:t>, and Walter </a:t>
            </a:r>
            <a:r>
              <a:rPr lang="en-US" altLang="zh-CN" dirty="0" err="1"/>
              <a:t>Kellermann</a:t>
            </a:r>
            <a:r>
              <a:rPr lang="en-US" altLang="zh-CN" dirty="0"/>
              <a:t>, </a:t>
            </a:r>
            <a:r>
              <a:rPr lang="en-US" altLang="zh-CN" dirty="0" smtClean="0"/>
              <a:t>[10</a:t>
            </a:r>
            <a:r>
              <a:rPr lang="en-US" altLang="zh-CN" dirty="0"/>
              <a:t>] Li, Li, and </a:t>
            </a:r>
            <a:r>
              <a:rPr lang="en-US" altLang="zh-CN" dirty="0" err="1"/>
              <a:t>Kazuhito</a:t>
            </a:r>
            <a:r>
              <a:rPr lang="en-US" altLang="zh-CN" dirty="0"/>
              <a:t> </a:t>
            </a:r>
            <a:r>
              <a:rPr lang="en-US" altLang="zh-CN" dirty="0" err="1" smtClean="0"/>
              <a:t>Koishida</a:t>
            </a:r>
            <a:r>
              <a:rPr lang="zh-CN" altLang="en-US" dirty="0" smtClean="0"/>
              <a:t>：引入额外信息实现目标提取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[7</a:t>
            </a:r>
            <a:r>
              <a:rPr lang="en-US" altLang="zh-CN" dirty="0"/>
              <a:t>] </a:t>
            </a:r>
            <a:r>
              <a:rPr lang="en-US" altLang="zh-CN" dirty="0" err="1"/>
              <a:t>Scheibler</a:t>
            </a:r>
            <a:r>
              <a:rPr lang="en-US" altLang="zh-CN" dirty="0"/>
              <a:t>, Robin, and </a:t>
            </a:r>
            <a:r>
              <a:rPr lang="en-US" altLang="zh-CN" dirty="0" err="1"/>
              <a:t>Nobutaka</a:t>
            </a:r>
            <a:r>
              <a:rPr lang="en-US" altLang="zh-CN" dirty="0"/>
              <a:t> Ono, </a:t>
            </a:r>
            <a:r>
              <a:rPr lang="en-US" altLang="zh-CN" dirty="0" smtClean="0"/>
              <a:t>[8</a:t>
            </a:r>
            <a:r>
              <a:rPr lang="en-US" altLang="zh-CN" dirty="0"/>
              <a:t>] </a:t>
            </a:r>
            <a:r>
              <a:rPr lang="en-US" altLang="zh-CN" dirty="0" err="1"/>
              <a:t>Janský</a:t>
            </a:r>
            <a:r>
              <a:rPr lang="en-US" altLang="zh-CN" dirty="0"/>
              <a:t>, Jakub, et </a:t>
            </a:r>
            <a:r>
              <a:rPr lang="en-US" altLang="zh-CN" dirty="0" smtClean="0"/>
              <a:t>al. </a:t>
            </a:r>
            <a:r>
              <a:rPr lang="zh-CN" altLang="en-US" dirty="0" smtClean="0"/>
              <a:t>：从语音</a:t>
            </a:r>
            <a:r>
              <a:rPr lang="en-US" altLang="zh-CN" dirty="0" smtClean="0"/>
              <a:t>/</a:t>
            </a:r>
            <a:r>
              <a:rPr lang="zh-CN" altLang="en-US" dirty="0" smtClean="0"/>
              <a:t>非语音混合信号中提取主要的语音成分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0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箭头连接符 40"/>
          <p:cNvCxnSpPr/>
          <p:nvPr/>
        </p:nvCxnSpPr>
        <p:spPr>
          <a:xfrm flipV="1">
            <a:off x="9067417" y="4341091"/>
            <a:ext cx="765662" cy="96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8032247" y="4341091"/>
            <a:ext cx="700769" cy="954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893560" y="4341091"/>
            <a:ext cx="739393" cy="960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ICASSP2020</a:t>
            </a:r>
            <a:r>
              <a:rPr lang="zh-CN" altLang="en-US" dirty="0" smtClean="0"/>
              <a:t>中统一语音增强框架的发展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58247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去混响，</a:t>
            </a:r>
            <a:r>
              <a:rPr lang="zh-CN" altLang="en-US" dirty="0"/>
              <a:t>波束形成</a:t>
            </a:r>
            <a:r>
              <a:rPr lang="zh-CN" altLang="en-US" dirty="0" smtClean="0"/>
              <a:t>联合优化，</a:t>
            </a:r>
            <a:r>
              <a:rPr lang="en-US" altLang="zh-CN" dirty="0" smtClean="0"/>
              <a:t>NN+</a:t>
            </a:r>
            <a:r>
              <a:rPr lang="zh-CN" altLang="en-US" dirty="0" smtClean="0"/>
              <a:t>信号以及纯</a:t>
            </a:r>
            <a:r>
              <a:rPr lang="en-US" altLang="zh-CN" dirty="0" smtClean="0"/>
              <a:t>NN</a:t>
            </a:r>
            <a:r>
              <a:rPr lang="zh-CN" altLang="en-US" dirty="0" smtClean="0"/>
              <a:t>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[11</a:t>
            </a:r>
            <a:r>
              <a:rPr lang="en-US" altLang="zh-CN" dirty="0"/>
              <a:t>] Boeddeker, Christoph, et al. , </a:t>
            </a:r>
            <a:r>
              <a:rPr lang="en-US" altLang="zh-CN" dirty="0" smtClean="0"/>
              <a:t>[12</a:t>
            </a:r>
            <a:r>
              <a:rPr lang="en-US" altLang="zh-CN" dirty="0"/>
              <a:t>] Togami, Masahito, </a:t>
            </a:r>
            <a:r>
              <a:rPr lang="en-US" altLang="zh-CN" dirty="0" smtClean="0"/>
              <a:t>[13</a:t>
            </a:r>
            <a:r>
              <a:rPr lang="en-US" altLang="zh-CN" dirty="0"/>
              <a:t>] Togami, Masahito, </a:t>
            </a:r>
            <a:r>
              <a:rPr lang="en-US" altLang="zh-CN" dirty="0" smtClean="0"/>
              <a:t>[14</a:t>
            </a:r>
            <a:r>
              <a:rPr lang="en-US" altLang="zh-CN" dirty="0"/>
              <a:t>] </a:t>
            </a:r>
            <a:r>
              <a:rPr lang="en-US" altLang="zh-CN" dirty="0" err="1"/>
              <a:t>Nakatani</a:t>
            </a:r>
            <a:r>
              <a:rPr lang="en-US" altLang="zh-CN" dirty="0"/>
              <a:t>, Tomohiro, et al. </a:t>
            </a:r>
          </a:p>
          <a:p>
            <a:r>
              <a:rPr lang="zh-CN" altLang="en-US" dirty="0"/>
              <a:t>算法</a:t>
            </a:r>
            <a:r>
              <a:rPr lang="zh-CN" altLang="en-US" dirty="0" smtClean="0"/>
              <a:t>框架对比：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75220" y="4517638"/>
            <a:ext cx="557733" cy="541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回声消除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75283" y="4517638"/>
            <a:ext cx="557733" cy="541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去混响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75346" y="4517638"/>
            <a:ext cx="557733" cy="541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spcCol="0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声源分离</a:t>
            </a:r>
            <a:endParaRPr lang="zh-CN" alt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>
            <a:off x="7632953" y="4788341"/>
            <a:ext cx="5423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  <a:endCxn id="7" idx="1"/>
          </p:cNvCxnSpPr>
          <p:nvPr/>
        </p:nvCxnSpPr>
        <p:spPr>
          <a:xfrm>
            <a:off x="8733016" y="4788341"/>
            <a:ext cx="5423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</p:cNvCxnSpPr>
          <p:nvPr/>
        </p:nvCxnSpPr>
        <p:spPr>
          <a:xfrm>
            <a:off x="9833079" y="4788341"/>
            <a:ext cx="511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5" idx="1"/>
          </p:cNvCxnSpPr>
          <p:nvPr/>
        </p:nvCxnSpPr>
        <p:spPr>
          <a:xfrm>
            <a:off x="6496745" y="4788341"/>
            <a:ext cx="5784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783348" y="4788341"/>
            <a:ext cx="0" cy="51335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893560" y="5301693"/>
            <a:ext cx="88978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851756" y="4788341"/>
            <a:ext cx="0" cy="51335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8032247" y="5301693"/>
            <a:ext cx="819510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9964564" y="4781831"/>
            <a:ext cx="0" cy="51986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9067417" y="5303810"/>
            <a:ext cx="89714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12" y="4511616"/>
            <a:ext cx="2752725" cy="80962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712553" y="5533836"/>
            <a:ext cx="39631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 smtClean="0"/>
              <a:t>文献</a:t>
            </a:r>
            <a:r>
              <a:rPr lang="en-US" altLang="zh-CN" dirty="0" smtClean="0"/>
              <a:t>[11]</a:t>
            </a:r>
            <a:r>
              <a:rPr lang="zh-CN" altLang="en-US" dirty="0" smtClean="0"/>
              <a:t>：统一的目标函数，两个模块联合迭代，但使用不同的迭代方法。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771024" y="5520767"/>
            <a:ext cx="3488544" cy="5741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 smtClean="0"/>
              <a:t>我们的方法：统一的理论框架和迭代方法，但三个模块分别迭代。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4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回声消除问题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7593" y="1825625"/>
            <a:ext cx="3282957" cy="3998705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估计回声路径，再通过参考信号估计出线性回声，并从麦克风信号中将回声估计减去。</a:t>
            </a:r>
            <a:endParaRPr lang="en-US" altLang="zh-CN" dirty="0" smtClean="0"/>
          </a:p>
          <a:p>
            <a:r>
              <a:rPr lang="zh-CN" altLang="en-US" dirty="0" smtClean="0"/>
              <a:t>线性回声消除无法处理非线性回声。</a:t>
            </a:r>
            <a:endParaRPr lang="en-US" altLang="zh-CN" dirty="0" smtClean="0"/>
          </a:p>
          <a:p>
            <a:r>
              <a:rPr lang="zh-CN" altLang="en-US" dirty="0" smtClean="0"/>
              <a:t>传统方法：</a:t>
            </a:r>
            <a:r>
              <a:rPr lang="en-US" altLang="zh-CN" dirty="0" smtClean="0"/>
              <a:t>NLMS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RLS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1A3934-BF91-4F4B-BAD6-C2B4A25EEAA6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89721" y="1757375"/>
            <a:ext cx="7709815" cy="4066955"/>
            <a:chOff x="169081" y="659389"/>
            <a:chExt cx="7709815" cy="4066955"/>
          </a:xfrm>
        </p:grpSpPr>
        <p:sp>
          <p:nvSpPr>
            <p:cNvPr id="5" name="矩形 4"/>
            <p:cNvSpPr/>
            <p:nvPr/>
          </p:nvSpPr>
          <p:spPr>
            <a:xfrm>
              <a:off x="1207697" y="1561279"/>
              <a:ext cx="2008653" cy="280498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V="1">
              <a:off x="1311795" y="2019270"/>
              <a:ext cx="1832903" cy="3407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517666" y="783982"/>
              <a:ext cx="342930" cy="342930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>
              <a:off x="939835" y="955446"/>
              <a:ext cx="25778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454605" y="3927471"/>
              <a:ext cx="426757" cy="213378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>
            <a:xfrm flipH="1" flipV="1">
              <a:off x="849127" y="4034159"/>
              <a:ext cx="112224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081224" y="2014435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224" y="2014435"/>
                  <a:ext cx="391081" cy="3634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74792" y="659389"/>
                  <a:ext cx="2385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792" y="659389"/>
                  <a:ext cx="23852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385" r="-10256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3987454" y="1389813"/>
              <a:ext cx="452715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367937" y="4034159"/>
                  <a:ext cx="1650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7937" y="4034159"/>
                  <a:ext cx="16504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2222" r="-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257185" y="3727514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185" y="3727514"/>
                  <a:ext cx="183319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972133" y="3727514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133" y="3727514"/>
                  <a:ext cx="18671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333" r="-3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277888" y="3521674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888" y="3521674"/>
                  <a:ext cx="22602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108" r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>
              <a:stCxn id="9" idx="3"/>
            </p:cNvCxnSpPr>
            <p:nvPr/>
          </p:nvCxnSpPr>
          <p:spPr>
            <a:xfrm flipH="1" flipV="1">
              <a:off x="2503912" y="4034158"/>
              <a:ext cx="950693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12120" y="4034159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120" y="4034159"/>
                  <a:ext cx="22602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1622" r="-2162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517666" y="1218349"/>
              <a:ext cx="342930" cy="342930"/>
            </a:xfrm>
            <a:prstGeom prst="rect">
              <a:avLst/>
            </a:prstGeom>
          </p:spPr>
        </p:pic>
        <p:cxnSp>
          <p:nvCxnSpPr>
            <p:cNvPr id="21" name="直接箭头连接符 20"/>
            <p:cNvCxnSpPr/>
            <p:nvPr/>
          </p:nvCxnSpPr>
          <p:spPr>
            <a:xfrm>
              <a:off x="939835" y="1389813"/>
              <a:ext cx="25778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974792" y="1093756"/>
                  <a:ext cx="2617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792" y="1093756"/>
                  <a:ext cx="26173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170410" y="103413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10" y="1034130"/>
                  <a:ext cx="12503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2857" r="-3809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244629" y="2014435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629" y="2014435"/>
                  <a:ext cx="391081" cy="36347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/>
            <p:cNvCxnSpPr>
              <a:endCxn id="24" idx="0"/>
            </p:cNvCxnSpPr>
            <p:nvPr/>
          </p:nvCxnSpPr>
          <p:spPr>
            <a:xfrm>
              <a:off x="4440169" y="1389813"/>
              <a:ext cx="1" cy="6246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987454" y="952381"/>
              <a:ext cx="128931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11" idx="0"/>
            </p:cNvCxnSpPr>
            <p:nvPr/>
          </p:nvCxnSpPr>
          <p:spPr>
            <a:xfrm>
              <a:off x="5276764" y="955446"/>
              <a:ext cx="1" cy="10589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4" idx="2"/>
              <a:endCxn id="29" idx="1"/>
            </p:cNvCxnSpPr>
            <p:nvPr/>
          </p:nvCxnSpPr>
          <p:spPr>
            <a:xfrm>
              <a:off x="4440170" y="2377910"/>
              <a:ext cx="247228" cy="4482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/>
                <p:cNvSpPr/>
                <p:nvPr/>
              </p:nvSpPr>
              <p:spPr>
                <a:xfrm>
                  <a:off x="4610678" y="2749434"/>
                  <a:ext cx="523875" cy="5238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椭圆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678" y="2749434"/>
                  <a:ext cx="523875" cy="52387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11" idx="2"/>
              <a:endCxn id="29" idx="7"/>
            </p:cNvCxnSpPr>
            <p:nvPr/>
          </p:nvCxnSpPr>
          <p:spPr>
            <a:xfrm flipH="1">
              <a:off x="5057833" y="2377910"/>
              <a:ext cx="218932" cy="4482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733433" y="1554040"/>
                  <a:ext cx="250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433" y="1554040"/>
                  <a:ext cx="250068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7317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/>
            <p:cNvCxnSpPr>
              <a:stCxn id="29" idx="4"/>
              <a:endCxn id="34" idx="0"/>
            </p:cNvCxnSpPr>
            <p:nvPr/>
          </p:nvCxnSpPr>
          <p:spPr>
            <a:xfrm flipH="1">
              <a:off x="4871089" y="3273309"/>
              <a:ext cx="1527" cy="4989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4921462" y="3325918"/>
                  <a:ext cx="1717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1462" y="3325918"/>
                  <a:ext cx="171777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1429" r="-17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椭圆 33"/>
                <p:cNvSpPr/>
                <p:nvPr/>
              </p:nvSpPr>
              <p:spPr>
                <a:xfrm>
                  <a:off x="4609151" y="3772222"/>
                  <a:ext cx="523875" cy="5238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151" y="3772222"/>
                  <a:ext cx="523875" cy="52387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/>
            <p:cNvCxnSpPr>
              <a:stCxn id="34" idx="2"/>
            </p:cNvCxnSpPr>
            <p:nvPr/>
          </p:nvCxnSpPr>
          <p:spPr>
            <a:xfrm flipH="1">
              <a:off x="3987454" y="4034160"/>
              <a:ext cx="62169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2438710" y="2011324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710" y="2011324"/>
                  <a:ext cx="391081" cy="3634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588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602115" y="2011324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2115" y="2011324"/>
                  <a:ext cx="391081" cy="3634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941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/>
            <p:cNvCxnSpPr>
              <a:stCxn id="37" idx="2"/>
              <a:endCxn id="39" idx="1"/>
            </p:cNvCxnSpPr>
            <p:nvPr/>
          </p:nvCxnSpPr>
          <p:spPr>
            <a:xfrm>
              <a:off x="1797656" y="2374799"/>
              <a:ext cx="247228" cy="4482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/>
                <p:cNvSpPr/>
                <p:nvPr/>
              </p:nvSpPr>
              <p:spPr>
                <a:xfrm>
                  <a:off x="1968164" y="2746323"/>
                  <a:ext cx="523875" cy="5238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164" y="2746323"/>
                  <a:ext cx="523875" cy="523875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/>
            <p:cNvCxnSpPr>
              <a:stCxn id="36" idx="2"/>
              <a:endCxn id="39" idx="7"/>
            </p:cNvCxnSpPr>
            <p:nvPr/>
          </p:nvCxnSpPr>
          <p:spPr>
            <a:xfrm flipH="1">
              <a:off x="2415319" y="2374799"/>
              <a:ext cx="218932" cy="4482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37" idx="0"/>
            </p:cNvCxnSpPr>
            <p:nvPr/>
          </p:nvCxnSpPr>
          <p:spPr>
            <a:xfrm>
              <a:off x="1797656" y="952381"/>
              <a:ext cx="0" cy="1058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6" idx="0"/>
            </p:cNvCxnSpPr>
            <p:nvPr/>
          </p:nvCxnSpPr>
          <p:spPr>
            <a:xfrm>
              <a:off x="2634250" y="1389813"/>
              <a:ext cx="1" cy="621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2093721" y="1550246"/>
                  <a:ext cx="250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721" y="1550246"/>
                  <a:ext cx="250068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7317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/>
            <p:nvPr/>
          </p:nvCxnSpPr>
          <p:spPr>
            <a:xfrm flipV="1">
              <a:off x="1311795" y="2360026"/>
              <a:ext cx="0" cy="16672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1968164" y="3769761"/>
              <a:ext cx="523875" cy="5238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39" idx="4"/>
              <a:endCxn id="45" idx="0"/>
            </p:cNvCxnSpPr>
            <p:nvPr/>
          </p:nvCxnSpPr>
          <p:spPr>
            <a:xfrm>
              <a:off x="2230102" y="3270198"/>
              <a:ext cx="0" cy="499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2243542" y="3286638"/>
                  <a:ext cx="1717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542" y="3286638"/>
                  <a:ext cx="171777" cy="27699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21429" t="-23913" r="-1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椭圆 47"/>
                <p:cNvSpPr/>
                <p:nvPr/>
              </p:nvSpPr>
              <p:spPr>
                <a:xfrm>
                  <a:off x="5767893" y="3772221"/>
                  <a:ext cx="523875" cy="5238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椭圆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893" y="3772221"/>
                  <a:ext cx="523875" cy="523875"/>
                </a:xfrm>
                <a:prstGeom prst="ellipse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箭头连接符 48"/>
            <p:cNvCxnSpPr>
              <a:stCxn id="48" idx="2"/>
            </p:cNvCxnSpPr>
            <p:nvPr/>
          </p:nvCxnSpPr>
          <p:spPr>
            <a:xfrm flipH="1">
              <a:off x="5142189" y="4034159"/>
              <a:ext cx="625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6637617" y="4214511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617" y="4214511"/>
                  <a:ext cx="391081" cy="36347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8824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6637617" y="3473465"/>
                  <a:ext cx="391081" cy="3634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617" y="3473465"/>
                  <a:ext cx="391081" cy="36347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441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6760738" y="3888732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738" y="3888732"/>
                  <a:ext cx="125034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42857" r="-3809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/>
            <p:cNvCxnSpPr>
              <a:stCxn id="51" idx="1"/>
              <a:endCxn id="48" idx="7"/>
            </p:cNvCxnSpPr>
            <p:nvPr/>
          </p:nvCxnSpPr>
          <p:spPr>
            <a:xfrm flipH="1">
              <a:off x="6215048" y="3655203"/>
              <a:ext cx="422569" cy="193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242" y="3442054"/>
              <a:ext cx="388654" cy="365792"/>
            </a:xfrm>
            <a:prstGeom prst="rect">
              <a:avLst/>
            </a:prstGeom>
          </p:spPr>
        </p:pic>
        <p:cxnSp>
          <p:nvCxnSpPr>
            <p:cNvPr id="55" name="直接箭头连接符 54"/>
            <p:cNvCxnSpPr>
              <a:stCxn id="51" idx="3"/>
            </p:cNvCxnSpPr>
            <p:nvPr/>
          </p:nvCxnSpPr>
          <p:spPr>
            <a:xfrm>
              <a:off x="7028698" y="3655203"/>
              <a:ext cx="4225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23" y="4192898"/>
              <a:ext cx="358171" cy="533446"/>
            </a:xfrm>
            <a:prstGeom prst="rect">
              <a:avLst/>
            </a:prstGeom>
          </p:spPr>
        </p:pic>
        <p:cxnSp>
          <p:nvCxnSpPr>
            <p:cNvPr id="57" name="直接箭头连接符 56"/>
            <p:cNvCxnSpPr>
              <a:endCxn id="50" idx="3"/>
            </p:cNvCxnSpPr>
            <p:nvPr/>
          </p:nvCxnSpPr>
          <p:spPr>
            <a:xfrm flipH="1">
              <a:off x="7028698" y="4396249"/>
              <a:ext cx="4225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6344725" y="3384848"/>
                  <a:ext cx="2566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725" y="3384848"/>
                  <a:ext cx="256672" cy="276999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4286" r="-714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6303411" y="4293636"/>
                  <a:ext cx="2947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411" y="4293636"/>
                  <a:ext cx="294761" cy="276999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2245" r="-61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/>
            <p:cNvCxnSpPr/>
            <p:nvPr/>
          </p:nvCxnSpPr>
          <p:spPr>
            <a:xfrm>
              <a:off x="3987454" y="1194709"/>
              <a:ext cx="2042376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endCxn id="48" idx="0"/>
            </p:cNvCxnSpPr>
            <p:nvPr/>
          </p:nvCxnSpPr>
          <p:spPr>
            <a:xfrm>
              <a:off x="6029831" y="1194709"/>
              <a:ext cx="0" cy="25775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5809208" y="3325917"/>
                  <a:ext cx="1717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9208" y="3325917"/>
                  <a:ext cx="171778" cy="276999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21429" t="-4444" r="-10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/>
            <p:cNvCxnSpPr>
              <a:stCxn id="50" idx="1"/>
              <a:endCxn id="48" idx="5"/>
            </p:cNvCxnSpPr>
            <p:nvPr/>
          </p:nvCxnSpPr>
          <p:spPr>
            <a:xfrm flipH="1" flipV="1">
              <a:off x="6215048" y="4219376"/>
              <a:ext cx="422569" cy="176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169081" y="933324"/>
              <a:ext cx="81270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参考（远端）信号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774514" y="1963151"/>
              <a:ext cx="52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回声路径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450819" y="3316086"/>
              <a:ext cx="52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线性</a:t>
              </a:r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回声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075826" y="1948507"/>
              <a:ext cx="31385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非线性回声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287693" y="4277880"/>
              <a:ext cx="52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近</a:t>
              </a:r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端信号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359840" y="4239998"/>
              <a:ext cx="63588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麦克风信号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598788" y="3285934"/>
              <a:ext cx="61969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线性回声估计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99698" y="4136054"/>
              <a:ext cx="65553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近</a:t>
              </a:r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端信号估计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40693" y="1600092"/>
              <a:ext cx="527399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回声路径估计</a:t>
              </a:r>
              <a:endPara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0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浅色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2112</Words>
  <Application>Microsoft Office PowerPoint</Application>
  <PresentationFormat>宽屏</PresentationFormat>
  <Paragraphs>256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DengXian</vt:lpstr>
      <vt:lpstr>黑体</vt:lpstr>
      <vt:lpstr>Microsoft YaHei</vt:lpstr>
      <vt:lpstr>Microsoft YaHei</vt:lpstr>
      <vt:lpstr>Arial</vt:lpstr>
      <vt:lpstr>Cambria Math</vt:lpstr>
      <vt:lpstr>浅色</vt:lpstr>
      <vt:lpstr>ICASSP2020基于盲源分离理论框架的语音增强前沿综述</vt:lpstr>
      <vt:lpstr>远讲语音交互中所面临的问题</vt:lpstr>
      <vt:lpstr>语音增强前端</vt:lpstr>
      <vt:lpstr>语音增强前端</vt:lpstr>
      <vt:lpstr>语音增强前端</vt:lpstr>
      <vt:lpstr>基于盲源分离理论框架的语音增强前端</vt:lpstr>
      <vt:lpstr>ICASSP2020中ICA/IVA的发展</vt:lpstr>
      <vt:lpstr>ICASSP2020中统一语音增强框架的发展</vt:lpstr>
      <vt:lpstr>回声消除问题</vt:lpstr>
      <vt:lpstr>使用ICA框架解决回声消除问题</vt:lpstr>
      <vt:lpstr>使用AuxICA求解</vt:lpstr>
      <vt:lpstr>RLS算法 V.S. AuxICA回声消除算法</vt:lpstr>
      <vt:lpstr>回声消除与去混响</vt:lpstr>
      <vt:lpstr>模拟实验</vt:lpstr>
      <vt:lpstr>前端+唤醒实际实验</vt:lpstr>
      <vt:lpstr>总结</vt:lpstr>
      <vt:lpstr>参考文献</vt:lpstr>
      <vt:lpstr>参考文献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纳跃跃</cp:lastModifiedBy>
  <cp:revision>149</cp:revision>
  <dcterms:created xsi:type="dcterms:W3CDTF">2018-05-21T01:42:17Z</dcterms:created>
  <dcterms:modified xsi:type="dcterms:W3CDTF">2020-06-13T00:01:47Z</dcterms:modified>
</cp:coreProperties>
</file>